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64" r:id="rId3"/>
    <p:sldId id="270" r:id="rId4"/>
    <p:sldId id="269" r:id="rId5"/>
    <p:sldId id="268" r:id="rId6"/>
    <p:sldId id="271" r:id="rId7"/>
    <p:sldId id="272" r:id="rId8"/>
    <p:sldId id="276" r:id="rId9"/>
    <p:sldId id="275" r:id="rId10"/>
    <p:sldId id="274" r:id="rId11"/>
    <p:sldId id="286" r:id="rId12"/>
    <p:sldId id="287" r:id="rId13"/>
    <p:sldId id="280" r:id="rId14"/>
    <p:sldId id="285" r:id="rId15"/>
    <p:sldId id="283" r:id="rId16"/>
    <p:sldId id="282" r:id="rId17"/>
    <p:sldId id="28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10"/>
    <p:restoredTop sz="87614"/>
  </p:normalViewPr>
  <p:slideViewPr>
    <p:cSldViewPr snapToGrid="0" snapToObjects="1">
      <p:cViewPr>
        <p:scale>
          <a:sx n="89" d="100"/>
          <a:sy n="89" d="100"/>
        </p:scale>
        <p:origin x="1432" y="384"/>
      </p:cViewPr>
      <p:guideLst/>
    </p:cSldViewPr>
  </p:slid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20644F-FBF0-5F49-90E5-228DC14F6E5E}" type="datetimeFigureOut">
              <a:rPr lang="en-US" smtClean="0"/>
              <a:t>11/3/18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209019-3F88-334D-BF07-2BF39036BD11}" type="slidenum">
              <a:rPr lang="en-US" smtClean="0"/>
              <a:t>‹#›</a:t>
            </a:fld>
            <a:endParaRPr lang="en-US"/>
          </a:p>
        </p:txBody>
      </p:sp>
    </p:spTree>
    <p:extLst>
      <p:ext uri="{BB962C8B-B14F-4D97-AF65-F5344CB8AC3E}">
        <p14:creationId xmlns:p14="http://schemas.microsoft.com/office/powerpoint/2010/main" val="652719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a:t>
            </a:fld>
            <a:endParaRPr lang="en-US"/>
          </a:p>
        </p:txBody>
      </p:sp>
    </p:spTree>
    <p:extLst>
      <p:ext uri="{BB962C8B-B14F-4D97-AF65-F5344CB8AC3E}">
        <p14:creationId xmlns:p14="http://schemas.microsoft.com/office/powerpoint/2010/main" val="1933442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“within the rules of the game”.  Milton Friedman, one of the leaders in shareholder theory, acknowledges the need for rules in the market.</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10</a:t>
            </a:fld>
            <a:endParaRPr lang="en-US"/>
          </a:p>
        </p:txBody>
      </p:sp>
    </p:spTree>
    <p:extLst>
      <p:ext uri="{BB962C8B-B14F-4D97-AF65-F5344CB8AC3E}">
        <p14:creationId xmlns:p14="http://schemas.microsoft.com/office/powerpoint/2010/main" val="13265951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Stakeholder theory. </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11</a:t>
            </a:fld>
            <a:endParaRPr lang="en-US"/>
          </a:p>
        </p:txBody>
      </p:sp>
    </p:spTree>
    <p:extLst>
      <p:ext uri="{BB962C8B-B14F-4D97-AF65-F5344CB8AC3E}">
        <p14:creationId xmlns:p14="http://schemas.microsoft.com/office/powerpoint/2010/main" val="10251837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main supporter of stakeholder theory is Edward Freeman, a professor at the University of Virginia.</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12</a:t>
            </a:fld>
            <a:endParaRPr lang="en-US"/>
          </a:p>
        </p:txBody>
      </p:sp>
    </p:spTree>
    <p:extLst>
      <p:ext uri="{BB962C8B-B14F-4D97-AF65-F5344CB8AC3E}">
        <p14:creationId xmlns:p14="http://schemas.microsoft.com/office/powerpoint/2010/main" val="5456374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Stakeholder theory is different than shareholder theory in that stakeholder theory says to maximize value for many groups, which are called stakeholders.</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13</a:t>
            </a:fld>
            <a:endParaRPr lang="en-US"/>
          </a:p>
        </p:txBody>
      </p:sp>
    </p:spTree>
    <p:extLst>
      <p:ext uri="{BB962C8B-B14F-4D97-AF65-F5344CB8AC3E}">
        <p14:creationId xmlns:p14="http://schemas.microsoft.com/office/powerpoint/2010/main" val="4647421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Shareholders are only one category of stakeholders.</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14</a:t>
            </a:fld>
            <a:endParaRPr lang="en-US"/>
          </a:p>
        </p:txBody>
      </p:sp>
    </p:spTree>
    <p:extLst>
      <p:ext uri="{BB962C8B-B14F-4D97-AF65-F5344CB8AC3E}">
        <p14:creationId xmlns:p14="http://schemas.microsoft.com/office/powerpoint/2010/main" val="1564315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 who is a stakeholder?</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15</a:t>
            </a:fld>
            <a:endParaRPr lang="en-US"/>
          </a:p>
        </p:txBody>
      </p:sp>
    </p:spTree>
    <p:extLst>
      <p:ext uri="{BB962C8B-B14F-4D97-AF65-F5344CB8AC3E}">
        <p14:creationId xmlns:p14="http://schemas.microsoft.com/office/powerpoint/2010/main" val="15712010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16</a:t>
            </a:fld>
            <a:endParaRPr lang="en-US"/>
          </a:p>
        </p:txBody>
      </p:sp>
    </p:spTree>
    <p:extLst>
      <p:ext uri="{BB962C8B-B14F-4D97-AF65-F5344CB8AC3E}">
        <p14:creationId xmlns:p14="http://schemas.microsoft.com/office/powerpoint/2010/main" val="93423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Freeman emphasizes that every business decision must take all stakeholders into account.</a:t>
            </a:r>
            <a:endParaRPr lang="en-US" dirty="0" smtClean="0"/>
          </a:p>
        </p:txBody>
      </p:sp>
      <p:sp>
        <p:nvSpPr>
          <p:cNvPr id="4" name="Slide Number Placeholder 3"/>
          <p:cNvSpPr>
            <a:spLocks noGrp="1"/>
          </p:cNvSpPr>
          <p:nvPr>
            <p:ph type="sldNum" sz="quarter" idx="10"/>
          </p:nvPr>
        </p:nvSpPr>
        <p:spPr/>
        <p:txBody>
          <a:bodyPr/>
          <a:lstStyle/>
          <a:p>
            <a:fld id="{2C209019-3F88-334D-BF07-2BF39036BD11}" type="slidenum">
              <a:rPr lang="en-US" smtClean="0"/>
              <a:t>17</a:t>
            </a:fld>
            <a:endParaRPr lang="en-US"/>
          </a:p>
        </p:txBody>
      </p:sp>
    </p:spTree>
    <p:extLst>
      <p:ext uri="{BB962C8B-B14F-4D97-AF65-F5344CB8AC3E}">
        <p14:creationId xmlns:p14="http://schemas.microsoft.com/office/powerpoint/2010/main" val="1893476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2</a:t>
            </a:fld>
            <a:endParaRPr lang="en-US"/>
          </a:p>
        </p:txBody>
      </p:sp>
    </p:spTree>
    <p:extLst>
      <p:ext uri="{BB962C8B-B14F-4D97-AF65-F5344CB8AC3E}">
        <p14:creationId xmlns:p14="http://schemas.microsoft.com/office/powerpoint/2010/main" val="6532537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Phillip Arrow describes 2 categories</a:t>
            </a:r>
            <a:r>
              <a:rPr lang="en-US" baseline="0" dirty="0" smtClean="0"/>
              <a:t> of undesirable effects.</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3</a:t>
            </a:fld>
            <a:endParaRPr lang="en-US"/>
          </a:p>
        </p:txBody>
      </p:sp>
    </p:spTree>
    <p:extLst>
      <p:ext uri="{BB962C8B-B14F-4D97-AF65-F5344CB8AC3E}">
        <p14:creationId xmlns:p14="http://schemas.microsoft.com/office/powerpoint/2010/main" val="15191284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14400" marR="0" lvl="0" indent="-914400" algn="l" defTabSz="914400" rtl="0" eaLnBrk="1" fontAlgn="auto" latinLnBrk="0" hangingPunct="1">
              <a:lnSpc>
                <a:spcPct val="100000"/>
              </a:lnSpc>
              <a:spcBef>
                <a:spcPts val="0"/>
              </a:spcBef>
              <a:spcAft>
                <a:spcPts val="0"/>
              </a:spcAft>
              <a:buClrTx/>
              <a:buSzTx/>
              <a:buFont typeface="+mj-lt"/>
              <a:buNone/>
              <a:tabLst/>
              <a:defRPr/>
            </a:pPr>
            <a:r>
              <a:rPr lang="en-US" sz="1200" kern="1200" dirty="0" smtClean="0">
                <a:solidFill>
                  <a:schemeClr val="tx1"/>
                </a:solidFill>
                <a:latin typeface="+mn-lt"/>
                <a:ea typeface="+mn-ea"/>
                <a:cs typeface="+mn-cs"/>
              </a:rPr>
              <a:t>The</a:t>
            </a:r>
            <a:r>
              <a:rPr lang="en-US" sz="1200" kern="1200" baseline="0" dirty="0" smtClean="0">
                <a:solidFill>
                  <a:schemeClr val="tx1"/>
                </a:solidFill>
                <a:latin typeface="+mn-lt"/>
                <a:ea typeface="+mn-ea"/>
                <a:cs typeface="+mn-cs"/>
              </a:rPr>
              <a:t> first undesirable effect of shareholder theory occurs when an action poses a greater cost to society than to the imposer of the cost.</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C209019-3F88-334D-BF07-2BF39036BD11}" type="slidenum">
              <a:rPr lang="en-US" smtClean="0"/>
              <a:t>4</a:t>
            </a:fld>
            <a:endParaRPr lang="en-US"/>
          </a:p>
        </p:txBody>
      </p:sp>
    </p:spTree>
    <p:extLst>
      <p:ext uri="{BB962C8B-B14F-4D97-AF65-F5344CB8AC3E}">
        <p14:creationId xmlns:p14="http://schemas.microsoft.com/office/powerpoint/2010/main" val="1256243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Pollution</a:t>
            </a:r>
            <a:r>
              <a:rPr lang="en-US" baseline="0" dirty="0" smtClean="0"/>
              <a:t> and traffic congestion.  Putting more cars on the road may be the best way to maximize profits.  The cost imposed on others by putting more cars on the road is not imposed on the business that chooses to put more cars on the road.</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5</a:t>
            </a:fld>
            <a:endParaRPr lang="en-US"/>
          </a:p>
        </p:txBody>
      </p:sp>
    </p:spTree>
    <p:extLst>
      <p:ext uri="{BB962C8B-B14F-4D97-AF65-F5344CB8AC3E}">
        <p14:creationId xmlns:p14="http://schemas.microsoft.com/office/powerpoint/2010/main" val="1225689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2. Asymmetric information</a:t>
            </a:r>
          </a:p>
        </p:txBody>
      </p:sp>
      <p:sp>
        <p:nvSpPr>
          <p:cNvPr id="4" name="Slide Number Placeholder 3"/>
          <p:cNvSpPr>
            <a:spLocks noGrp="1"/>
          </p:cNvSpPr>
          <p:nvPr>
            <p:ph type="sldNum" sz="quarter" idx="10"/>
          </p:nvPr>
        </p:nvSpPr>
        <p:spPr/>
        <p:txBody>
          <a:bodyPr/>
          <a:lstStyle/>
          <a:p>
            <a:fld id="{2C209019-3F88-334D-BF07-2BF39036BD11}" type="slidenum">
              <a:rPr lang="en-US" smtClean="0"/>
              <a:t>6</a:t>
            </a:fld>
            <a:endParaRPr lang="en-US"/>
          </a:p>
        </p:txBody>
      </p:sp>
    </p:spTree>
    <p:extLst>
      <p:ext uri="{BB962C8B-B14F-4D97-AF65-F5344CB8AC3E}">
        <p14:creationId xmlns:p14="http://schemas.microsoft.com/office/powerpoint/2010/main" val="518688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Asymmetric information.  An example of asymmetric information car</a:t>
            </a:r>
            <a:r>
              <a:rPr lang="en-US" baseline="0" dirty="0" smtClean="0"/>
              <a:t> sales at a used car lot.  The car salesperson knows more about the defects of the car than the buyer, so the buyer, who makes the decision, will not have the best information possible.</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7</a:t>
            </a:fld>
            <a:endParaRPr lang="en-US"/>
          </a:p>
        </p:txBody>
      </p:sp>
    </p:spTree>
    <p:extLst>
      <p:ext uri="{BB962C8B-B14F-4D97-AF65-F5344CB8AC3E}">
        <p14:creationId xmlns:p14="http://schemas.microsoft.com/office/powerpoint/2010/main" val="21045163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standard solutions to market failures</a:t>
            </a:r>
            <a:r>
              <a:rPr lang="en-US" baseline="0" dirty="0" smtClean="0"/>
              <a:t> are</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8</a:t>
            </a:fld>
            <a:endParaRPr lang="en-US"/>
          </a:p>
        </p:txBody>
      </p:sp>
    </p:spTree>
    <p:extLst>
      <p:ext uri="{BB962C8B-B14F-4D97-AF65-F5344CB8AC3E}">
        <p14:creationId xmlns:p14="http://schemas.microsoft.com/office/powerpoint/2010/main" val="17934271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regulation and taxes.  This is what Milton Friedman was talking about when he said</a:t>
            </a:r>
            <a:endParaRPr lang="en-US" dirty="0"/>
          </a:p>
        </p:txBody>
      </p:sp>
      <p:sp>
        <p:nvSpPr>
          <p:cNvPr id="4" name="Slide Number Placeholder 3"/>
          <p:cNvSpPr>
            <a:spLocks noGrp="1"/>
          </p:cNvSpPr>
          <p:nvPr>
            <p:ph type="sldNum" sz="quarter" idx="10"/>
          </p:nvPr>
        </p:nvSpPr>
        <p:spPr/>
        <p:txBody>
          <a:bodyPr/>
          <a:lstStyle/>
          <a:p>
            <a:fld id="{2C209019-3F88-334D-BF07-2BF39036BD11}" type="slidenum">
              <a:rPr lang="en-US" smtClean="0"/>
              <a:t>9</a:t>
            </a:fld>
            <a:endParaRPr lang="en-US"/>
          </a:p>
        </p:txBody>
      </p:sp>
    </p:spTree>
    <p:extLst>
      <p:ext uri="{BB962C8B-B14F-4D97-AF65-F5344CB8AC3E}">
        <p14:creationId xmlns:p14="http://schemas.microsoft.com/office/powerpoint/2010/main" val="943109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125138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72456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75067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8D4F90-3BB8-CB45-A04D-29A28A27371A}" type="datetimeFigureOut">
              <a:rPr lang="en-US" smtClean="0"/>
              <a:t>11/3/18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61357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88D4F90-3BB8-CB45-A04D-29A28A27371A}" type="datetimeFigureOut">
              <a:rPr lang="en-US" smtClean="0"/>
              <a:t>11/3/18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035595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88D4F90-3BB8-CB45-A04D-29A28A27371A}" type="datetimeFigureOut">
              <a:rPr lang="en-US" smtClean="0"/>
              <a:t>11/3/18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2049689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88D4F90-3BB8-CB45-A04D-29A28A27371A}" type="datetimeFigureOut">
              <a:rPr lang="en-US" smtClean="0"/>
              <a:t>11/3/18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53135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88D4F90-3BB8-CB45-A04D-29A28A27371A}" type="datetimeFigureOut">
              <a:rPr lang="en-US" smtClean="0"/>
              <a:t>11/3/18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302291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8D4F90-3BB8-CB45-A04D-29A28A27371A}" type="datetimeFigureOut">
              <a:rPr lang="en-US" smtClean="0"/>
              <a:t>11/3/18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815608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339305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8D4F90-3BB8-CB45-A04D-29A28A27371A}" type="datetimeFigureOut">
              <a:rPr lang="en-US" smtClean="0"/>
              <a:t>11/3/18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F90373-C578-124A-975F-30975E0C9C4B}" type="slidenum">
              <a:rPr lang="en-US" smtClean="0"/>
              <a:t>‹#›</a:t>
            </a:fld>
            <a:endParaRPr lang="en-US"/>
          </a:p>
        </p:txBody>
      </p:sp>
    </p:spTree>
    <p:extLst>
      <p:ext uri="{BB962C8B-B14F-4D97-AF65-F5344CB8AC3E}">
        <p14:creationId xmlns:p14="http://schemas.microsoft.com/office/powerpoint/2010/main" val="19376696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8D4F90-3BB8-CB45-A04D-29A28A27371A}" type="datetimeFigureOut">
              <a:rPr lang="en-US" smtClean="0"/>
              <a:t>11/3/18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F90373-C578-124A-975F-30975E0C9C4B}" type="slidenum">
              <a:rPr lang="en-US" smtClean="0"/>
              <a:t>‹#›</a:t>
            </a:fld>
            <a:endParaRPr lang="en-US"/>
          </a:p>
        </p:txBody>
      </p:sp>
    </p:spTree>
    <p:extLst>
      <p:ext uri="{BB962C8B-B14F-4D97-AF65-F5344CB8AC3E}">
        <p14:creationId xmlns:p14="http://schemas.microsoft.com/office/powerpoint/2010/main" val="996118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0.xml"/><Relationship Id="rId5" Type="http://schemas.openxmlformats.org/officeDocument/2006/relationships/image" Target="../media/image1.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1.xml"/><Relationship Id="rId5" Type="http://schemas.openxmlformats.org/officeDocument/2006/relationships/image" Target="../media/image1.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2.xml"/><Relationship Id="rId5" Type="http://schemas.openxmlformats.org/officeDocument/2006/relationships/image" Target="../media/image2.jpg"/><Relationship Id="rId6" Type="http://schemas.openxmlformats.org/officeDocument/2006/relationships/image" Target="../media/image1.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3.xml"/><Relationship Id="rId5" Type="http://schemas.openxmlformats.org/officeDocument/2006/relationships/image" Target="../media/image2.jpg"/><Relationship Id="rId6" Type="http://schemas.openxmlformats.org/officeDocument/2006/relationships/image" Target="../media/image1.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4.xml"/><Relationship Id="rId5" Type="http://schemas.openxmlformats.org/officeDocument/2006/relationships/image" Target="../media/image2.jpg"/><Relationship Id="rId6" Type="http://schemas.openxmlformats.org/officeDocument/2006/relationships/image" Target="../media/image1.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5.xml"/><Relationship Id="rId5" Type="http://schemas.openxmlformats.org/officeDocument/2006/relationships/image" Target="../media/image1.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6.xml"/><Relationship Id="rId5" Type="http://schemas.openxmlformats.org/officeDocument/2006/relationships/image" Target="../media/image1.png"/><Relationship Id="rId1" Type="http://schemas.microsoft.com/office/2007/relationships/media" Target="../media/media16.m4a"/><Relationship Id="rId2" Type="http://schemas.openxmlformats.org/officeDocument/2006/relationships/audio" Target="../media/media16.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7.xml"/><Relationship Id="rId5" Type="http://schemas.openxmlformats.org/officeDocument/2006/relationships/image" Target="../media/image1.png"/><Relationship Id="rId1" Type="http://schemas.microsoft.com/office/2007/relationships/media" Target="../media/media17.m4a"/><Relationship Id="rId2" Type="http://schemas.openxmlformats.org/officeDocument/2006/relationships/audio" Target="../media/media17.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xml"/><Relationship Id="rId5" Type="http://schemas.openxmlformats.org/officeDocument/2006/relationships/image" Target="../media/image1.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3.xml"/><Relationship Id="rId5"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4.xml"/><Relationship Id="rId5"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5.xml"/><Relationship Id="rId5" Type="http://schemas.openxmlformats.org/officeDocument/2006/relationships/image" Target="../media/image1.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6.xml"/><Relationship Id="rId5"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7.xml"/><Relationship Id="rId5"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8.xml"/><Relationship Id="rId5" Type="http://schemas.openxmlformats.org/officeDocument/2006/relationships/image" Target="../media/image1.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9.xml"/><Relationship Id="rId5" Type="http://schemas.openxmlformats.org/officeDocument/2006/relationships/image" Target="../media/image1.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5017" y="1122363"/>
            <a:ext cx="10509663" cy="2387600"/>
          </a:xfrm>
        </p:spPr>
        <p:txBody>
          <a:bodyPr/>
          <a:lstStyle/>
          <a:p>
            <a:r>
              <a:rPr lang="en-US" dirty="0" smtClean="0"/>
              <a:t>Critics of Shareholder Theory</a:t>
            </a:r>
            <a:endParaRPr lang="en-US"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01943460"/>
      </p:ext>
    </p:extLst>
  </p:cSld>
  <p:clrMapOvr>
    <a:masterClrMapping/>
  </p:clrMapOvr>
  <mc:AlternateContent xmlns:mc="http://schemas.openxmlformats.org/markup-compatibility/2006">
    <mc:Choice xmlns:p14="http://schemas.microsoft.com/office/powerpoint/2010/main" Requires="p14">
      <p:transition spd="slow" p14:dur="2000" advTm="4288"/>
    </mc:Choice>
    <mc:Fallback>
      <p:transition spd="slow" advTm="42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sp>
        <p:nvSpPr>
          <p:cNvPr id="8" name="Title 1"/>
          <p:cNvSpPr txBox="1">
            <a:spLocks/>
          </p:cNvSpPr>
          <p:nvPr/>
        </p:nvSpPr>
        <p:spPr>
          <a:xfrm>
            <a:off x="1689370" y="1603038"/>
            <a:ext cx="8349574" cy="134241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dirty="0" smtClean="0"/>
              <a:t>Regulation</a:t>
            </a:r>
          </a:p>
          <a:p>
            <a:pPr marL="857250" indent="-857250" algn="l">
              <a:buFont typeface="Arial" charset="0"/>
              <a:buChar char="•"/>
            </a:pPr>
            <a:r>
              <a:rPr lang="en-US" dirty="0" smtClean="0"/>
              <a:t>Taxes</a:t>
            </a:r>
            <a:endParaRPr lang="en-US" dirty="0"/>
          </a:p>
        </p:txBody>
      </p:sp>
      <p:sp>
        <p:nvSpPr>
          <p:cNvPr id="9" name="Rectangle 8"/>
          <p:cNvSpPr/>
          <p:nvPr/>
        </p:nvSpPr>
        <p:spPr>
          <a:xfrm>
            <a:off x="408562" y="3050433"/>
            <a:ext cx="11656952" cy="3785652"/>
          </a:xfrm>
          <a:prstGeom prst="rect">
            <a:avLst/>
          </a:prstGeom>
        </p:spPr>
        <p:txBody>
          <a:bodyPr wrap="square">
            <a:spAutoFit/>
          </a:bodyPr>
          <a:lstStyle/>
          <a:p>
            <a:r>
              <a:rPr lang="en-US" sz="4000" dirty="0" smtClean="0">
                <a:latin typeface="+mj-lt"/>
                <a:ea typeface="+mj-ea"/>
                <a:cs typeface="+mj-cs"/>
              </a:rPr>
              <a:t>“there is </a:t>
            </a:r>
            <a:r>
              <a:rPr lang="en-US" sz="4000" dirty="0">
                <a:latin typeface="+mj-lt"/>
                <a:ea typeface="+mj-ea"/>
                <a:cs typeface="+mj-cs"/>
              </a:rPr>
              <a:t>one and only one social responsibility of business–to use </a:t>
            </a:r>
            <a:r>
              <a:rPr lang="en-US" sz="4000" dirty="0" smtClean="0">
                <a:latin typeface="+mj-lt"/>
                <a:ea typeface="+mj-ea"/>
                <a:cs typeface="+mj-cs"/>
              </a:rPr>
              <a:t>its </a:t>
            </a:r>
            <a:r>
              <a:rPr lang="en-US" sz="4000" dirty="0">
                <a:latin typeface="+mj-lt"/>
                <a:ea typeface="+mj-ea"/>
                <a:cs typeface="+mj-cs"/>
              </a:rPr>
              <a:t>resources and engage in activities </a:t>
            </a:r>
            <a:r>
              <a:rPr lang="en-US" sz="4000" dirty="0" smtClean="0">
                <a:latin typeface="+mj-lt"/>
                <a:ea typeface="+mj-ea"/>
                <a:cs typeface="+mj-cs"/>
              </a:rPr>
              <a:t>designed </a:t>
            </a:r>
            <a:r>
              <a:rPr lang="en-US" sz="4000" dirty="0">
                <a:latin typeface="+mj-lt"/>
                <a:ea typeface="+mj-ea"/>
                <a:cs typeface="+mj-cs"/>
              </a:rPr>
              <a:t>to increase its profits so long as it stays </a:t>
            </a:r>
            <a:r>
              <a:rPr lang="en-US" sz="4000" b="1" u="sng" dirty="0">
                <a:solidFill>
                  <a:srgbClr val="FF0000"/>
                </a:solidFill>
                <a:latin typeface="+mj-lt"/>
                <a:ea typeface="+mj-ea"/>
                <a:cs typeface="+mj-cs"/>
              </a:rPr>
              <a:t>within the rules of the game</a:t>
            </a:r>
            <a:r>
              <a:rPr lang="en-US" sz="4000" dirty="0">
                <a:latin typeface="+mj-lt"/>
                <a:ea typeface="+mj-ea"/>
                <a:cs typeface="+mj-cs"/>
              </a:rPr>
              <a:t>, which is to say, engages in open and free competition without deception or fraud.”</a:t>
            </a:r>
          </a:p>
          <a:p>
            <a:r>
              <a:rPr lang="en-US" sz="4000" dirty="0" smtClean="0">
                <a:latin typeface="+mj-lt"/>
                <a:ea typeface="+mj-ea"/>
                <a:cs typeface="+mj-cs"/>
              </a:rPr>
              <a:t>-Milton Friedman</a:t>
            </a:r>
            <a:endParaRPr lang="en-US" sz="4000" dirty="0">
              <a:latin typeface="+mj-lt"/>
              <a:ea typeface="+mj-ea"/>
              <a:cs typeface="+mj-cs"/>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5115474"/>
      </p:ext>
    </p:extLst>
  </p:cSld>
  <p:clrMapOvr>
    <a:masterClrMapping/>
  </p:clrMapOvr>
  <mc:AlternateContent xmlns:mc="http://schemas.openxmlformats.org/markup-compatibility/2006" xmlns:p14="http://schemas.microsoft.com/office/powerpoint/2010/main">
    <mc:Choice Requires="p14">
      <p:transition spd="slow" p14:dur="2000" advTm="10754"/>
    </mc:Choice>
    <mc:Fallback xmlns="">
      <p:transition spd="slow" advTm="10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0247860"/>
      </p:ext>
    </p:extLst>
  </p:cSld>
  <p:clrMapOvr>
    <a:masterClrMapping/>
  </p:clrMapOvr>
  <mc:AlternateContent xmlns:mc="http://schemas.openxmlformats.org/markup-compatibility/2006" xmlns:p14="http://schemas.microsoft.com/office/powerpoint/2010/main">
    <mc:Choice Requires="p14">
      <p:transition spd="slow" p14:dur="2000" advTm="7086"/>
    </mc:Choice>
    <mc:Fallback xmlns="">
      <p:transition spd="slow" advTm="7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19812925"/>
      </p:ext>
    </p:extLst>
  </p:cSld>
  <p:clrMapOvr>
    <a:masterClrMapping/>
  </p:clrMapOvr>
  <mc:AlternateContent xmlns:mc="http://schemas.openxmlformats.org/markup-compatibility/2006" xmlns:p14="http://schemas.microsoft.com/office/powerpoint/2010/main">
    <mc:Choice Requires="p14">
      <p:transition spd="slow" p14:dur="2000" advTm="9350"/>
    </mc:Choice>
    <mc:Fallback xmlns="">
      <p:transition spd="slow" advTm="9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sp>
        <p:nvSpPr>
          <p:cNvPr id="5" name="Title 1"/>
          <p:cNvSpPr txBox="1">
            <a:spLocks/>
          </p:cNvSpPr>
          <p:nvPr/>
        </p:nvSpPr>
        <p:spPr>
          <a:xfrm>
            <a:off x="1181426" y="2945085"/>
            <a:ext cx="9494983"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Businesses are responsible for maximizing value for many groups, which are called </a:t>
            </a:r>
            <a:r>
              <a:rPr lang="en-US" sz="4800" u="sng" dirty="0" smtClean="0"/>
              <a:t>stakeholders</a:t>
            </a:r>
            <a:endParaRPr lang="en-US" sz="4800" u="sng"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17915105"/>
      </p:ext>
    </p:extLst>
  </p:cSld>
  <p:clrMapOvr>
    <a:masterClrMapping/>
  </p:clrMapOvr>
  <mc:AlternateContent xmlns:mc="http://schemas.openxmlformats.org/markup-compatibility/2006" xmlns:p14="http://schemas.microsoft.com/office/powerpoint/2010/main">
    <mc:Choice Requires="p14">
      <p:transition spd="slow" p14:dur="2000" advTm="11120"/>
    </mc:Choice>
    <mc:Fallback xmlns="">
      <p:transition spd="slow" advTm="111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8" name="Title 1"/>
          <p:cNvSpPr txBox="1">
            <a:spLocks/>
          </p:cNvSpPr>
          <p:nvPr/>
        </p:nvSpPr>
        <p:spPr>
          <a:xfrm>
            <a:off x="3167390" y="1299220"/>
            <a:ext cx="5162224" cy="1036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smtClean="0"/>
              <a:t>Edward Freeman</a:t>
            </a:r>
            <a:endParaRPr lang="en-US" sz="4800" u="sn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27864" y="1213748"/>
            <a:ext cx="1645865" cy="1645865"/>
          </a:xfrm>
          <a:prstGeom prst="rect">
            <a:avLst/>
          </a:prstGeom>
        </p:spPr>
      </p:pic>
      <p:sp>
        <p:nvSpPr>
          <p:cNvPr id="5" name="Title 1"/>
          <p:cNvSpPr txBox="1">
            <a:spLocks/>
          </p:cNvSpPr>
          <p:nvPr/>
        </p:nvSpPr>
        <p:spPr>
          <a:xfrm>
            <a:off x="1181426" y="2945085"/>
            <a:ext cx="9494983"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Businesses are responsible for maximizing value for many groups, which are called </a:t>
            </a:r>
            <a:r>
              <a:rPr lang="en-US" sz="4800" u="sng" dirty="0" smtClean="0"/>
              <a:t>stakeholders</a:t>
            </a:r>
            <a:endParaRPr lang="en-US" sz="4800" u="sng" dirty="0"/>
          </a:p>
        </p:txBody>
      </p:sp>
      <p:sp>
        <p:nvSpPr>
          <p:cNvPr id="6" name="Title 1"/>
          <p:cNvSpPr txBox="1">
            <a:spLocks/>
          </p:cNvSpPr>
          <p:nvPr/>
        </p:nvSpPr>
        <p:spPr>
          <a:xfrm>
            <a:off x="1342023" y="5151457"/>
            <a:ext cx="9494983" cy="152002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Shareholders are only one category of stakeholders</a:t>
            </a:r>
            <a:endParaRPr lang="en-US" sz="4800" dirty="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00509805"/>
      </p:ext>
    </p:extLst>
  </p:cSld>
  <p:clrMapOvr>
    <a:masterClrMapping/>
  </p:clrMapOvr>
  <mc:AlternateContent xmlns:mc="http://schemas.openxmlformats.org/markup-compatibility/2006" xmlns:p14="http://schemas.microsoft.com/office/powerpoint/2010/main">
    <mc:Choice Requires="p14">
      <p:transition spd="slow" p14:dur="2000" advTm="4572"/>
    </mc:Choice>
    <mc:Fallback xmlns="">
      <p:transition spd="slow" advTm="4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6" name="Title 1"/>
          <p:cNvSpPr txBox="1">
            <a:spLocks/>
          </p:cNvSpPr>
          <p:nvPr/>
        </p:nvSpPr>
        <p:spPr>
          <a:xfrm>
            <a:off x="247965" y="1048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Who is a stakeholder?</a:t>
            </a:r>
            <a:endParaRPr lang="en-US" dirty="0"/>
          </a:p>
        </p:txBody>
      </p:sp>
      <p:pic>
        <p:nvPicPr>
          <p:cNvPr id="8" name="Sound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66279196"/>
      </p:ext>
    </p:extLst>
  </p:cSld>
  <p:clrMapOvr>
    <a:masterClrMapping/>
  </p:clrMapOvr>
  <mc:AlternateContent xmlns:mc="http://schemas.openxmlformats.org/markup-compatibility/2006" xmlns:p14="http://schemas.microsoft.com/office/powerpoint/2010/main">
    <mc:Choice Requires="p14">
      <p:transition spd="slow" p14:dur="2000" advTm="4320"/>
    </mc:Choice>
    <mc:Fallback xmlns="">
      <p:transition spd="slow" advTm="4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4" name="Title 1"/>
          <p:cNvSpPr txBox="1">
            <a:spLocks/>
          </p:cNvSpPr>
          <p:nvPr/>
        </p:nvSpPr>
        <p:spPr>
          <a:xfrm>
            <a:off x="79858" y="2196748"/>
            <a:ext cx="12077700" cy="9830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is-IS" sz="4000" dirty="0" smtClean="0"/>
              <a:t>→ </a:t>
            </a:r>
            <a:r>
              <a:rPr lang="en-US" sz="4000" dirty="0" smtClean="0"/>
              <a:t>Anyone effected by the decisions</a:t>
            </a:r>
          </a:p>
        </p:txBody>
      </p:sp>
      <p:sp>
        <p:nvSpPr>
          <p:cNvPr id="5" name="Title 1"/>
          <p:cNvSpPr txBox="1">
            <a:spLocks/>
          </p:cNvSpPr>
          <p:nvPr/>
        </p:nvSpPr>
        <p:spPr>
          <a:xfrm>
            <a:off x="247965" y="1048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Who is a stakeholder?</a:t>
            </a:r>
            <a:endParaRPr lang="en-US" dirty="0"/>
          </a:p>
        </p:txBody>
      </p:sp>
      <p:sp>
        <p:nvSpPr>
          <p:cNvPr id="2" name="Rectangle 1"/>
          <p:cNvSpPr/>
          <p:nvPr/>
        </p:nvSpPr>
        <p:spPr>
          <a:xfrm>
            <a:off x="615244" y="3179748"/>
            <a:ext cx="10558463" cy="3416320"/>
          </a:xfrm>
          <a:prstGeom prst="rect">
            <a:avLst/>
          </a:prstGeom>
        </p:spPr>
        <p:txBody>
          <a:bodyPr wrap="square">
            <a:spAutoFit/>
          </a:bodyPr>
          <a:lstStyle/>
          <a:p>
            <a:r>
              <a:rPr lang="en-US" sz="3600" dirty="0"/>
              <a:t>• </a:t>
            </a:r>
            <a:r>
              <a:rPr lang="en-US" sz="3600" dirty="0" smtClean="0">
                <a:latin typeface="+mj-lt"/>
              </a:rPr>
              <a:t>The shareholders</a:t>
            </a:r>
          </a:p>
          <a:p>
            <a:r>
              <a:rPr lang="en-US" sz="3600" dirty="0" smtClean="0">
                <a:latin typeface="+mj-lt"/>
              </a:rPr>
              <a:t>• The community</a:t>
            </a:r>
          </a:p>
          <a:p>
            <a:r>
              <a:rPr lang="en-US" sz="3600" dirty="0" smtClean="0">
                <a:latin typeface="+mj-lt"/>
              </a:rPr>
              <a:t>• Customers</a:t>
            </a:r>
            <a:endParaRPr lang="en-US" sz="3600" dirty="0">
              <a:latin typeface="+mj-lt"/>
            </a:endParaRPr>
          </a:p>
          <a:p>
            <a:r>
              <a:rPr lang="en-US" sz="3600" dirty="0" smtClean="0">
                <a:latin typeface="+mj-lt"/>
              </a:rPr>
              <a:t>• Employees</a:t>
            </a:r>
          </a:p>
          <a:p>
            <a:r>
              <a:rPr lang="en-US" sz="3600" dirty="0" smtClean="0">
                <a:latin typeface="+mj-lt"/>
              </a:rPr>
              <a:t>• Suppliers</a:t>
            </a:r>
            <a:endParaRPr lang="en-US" sz="3600" dirty="0">
              <a:latin typeface="+mj-lt"/>
            </a:endParaRPr>
          </a:p>
          <a:p>
            <a:r>
              <a:rPr lang="en-US" sz="3600" dirty="0">
                <a:latin typeface="+mj-lt"/>
              </a:rPr>
              <a:t>• The corporate managers themselves. </a:t>
            </a:r>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01363882"/>
      </p:ext>
    </p:extLst>
  </p:cSld>
  <p:clrMapOvr>
    <a:masterClrMapping/>
  </p:clrMapOvr>
  <mc:AlternateContent xmlns:mc="http://schemas.openxmlformats.org/markup-compatibility/2006" xmlns:p14="http://schemas.microsoft.com/office/powerpoint/2010/main">
    <mc:Choice Requires="p14">
      <p:transition spd="slow" p14:dur="2000" advTm="17861"/>
    </mc:Choice>
    <mc:Fallback xmlns="">
      <p:transition spd="slow" advTm="17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247965" y="65884"/>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Stakeholder theory</a:t>
            </a:r>
            <a:endParaRPr lang="en-US" dirty="0"/>
          </a:p>
        </p:txBody>
      </p:sp>
      <p:sp>
        <p:nvSpPr>
          <p:cNvPr id="9" name="Title 1"/>
          <p:cNvSpPr txBox="1">
            <a:spLocks/>
          </p:cNvSpPr>
          <p:nvPr/>
        </p:nvSpPr>
        <p:spPr>
          <a:xfrm>
            <a:off x="1209438" y="2316435"/>
            <a:ext cx="9438960" cy="21209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t>Every business decision must take </a:t>
            </a:r>
            <a:r>
              <a:rPr lang="en-US" sz="4800" u="sng" dirty="0" smtClean="0"/>
              <a:t>all</a:t>
            </a:r>
            <a:r>
              <a:rPr lang="en-US" sz="4800" dirty="0" smtClean="0"/>
              <a:t> stakeholders into account</a:t>
            </a:r>
            <a:endParaRPr lang="en-US" sz="4800" u="sng"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66704491"/>
      </p:ext>
    </p:extLst>
  </p:cSld>
  <p:clrMapOvr>
    <a:masterClrMapping/>
  </p:clrMapOvr>
  <mc:AlternateContent xmlns:mc="http://schemas.openxmlformats.org/markup-compatibility/2006" xmlns:p14="http://schemas.microsoft.com/office/powerpoint/2010/main">
    <mc:Choice Requires="p14">
      <p:transition spd="slow" p14:dur="2000" advTm="9191"/>
    </mc:Choice>
    <mc:Fallback xmlns="">
      <p:transition spd="slow" advTm="9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4" name="Title 1"/>
          <p:cNvSpPr txBox="1">
            <a:spLocks/>
          </p:cNvSpPr>
          <p:nvPr/>
        </p:nvSpPr>
        <p:spPr>
          <a:xfrm>
            <a:off x="2908662" y="2653211"/>
            <a:ext cx="6374674" cy="97536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smtClean="0"/>
              <a:t>Market Failures</a:t>
            </a:r>
            <a:endParaRPr lang="en-US"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6372839"/>
      </p:ext>
    </p:extLst>
  </p:cSld>
  <p:clrMapOvr>
    <a:masterClrMapping/>
  </p:clrMapOvr>
  <mc:AlternateContent xmlns:mc="http://schemas.openxmlformats.org/markup-compatibility/2006" xmlns:p14="http://schemas.microsoft.com/office/powerpoint/2010/main">
    <mc:Choice Requires="p14">
      <p:transition spd="slow" p14:dur="2000" advTm="9942"/>
    </mc:Choice>
    <mc:Fallback xmlns="">
      <p:transition spd="slow" advTm="99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6" name="Rectangle 5"/>
          <p:cNvSpPr/>
          <p:nvPr/>
        </p:nvSpPr>
        <p:spPr>
          <a:xfrm>
            <a:off x="130629" y="1320800"/>
            <a:ext cx="12061370" cy="1569660"/>
          </a:xfrm>
          <a:prstGeom prst="rect">
            <a:avLst/>
          </a:prstGeom>
        </p:spPr>
        <p:txBody>
          <a:bodyPr wrap="square">
            <a:spAutoFit/>
          </a:bodyPr>
          <a:lstStyle/>
          <a:p>
            <a:r>
              <a:rPr lang="en-US" sz="4800" dirty="0" smtClean="0">
                <a:latin typeface="+mj-lt"/>
                <a:ea typeface="+mj-ea"/>
                <a:cs typeface="+mj-cs"/>
              </a:rPr>
              <a:t>Kenneth Arrow has 2 effects of maximizing profits that are undesirable to society</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73105867"/>
      </p:ext>
    </p:extLst>
  </p:cSld>
  <p:clrMapOvr>
    <a:masterClrMapping/>
  </p:clrMapOvr>
  <mc:AlternateContent xmlns:mc="http://schemas.openxmlformats.org/markup-compatibility/2006" xmlns:p14="http://schemas.microsoft.com/office/powerpoint/2010/main">
    <mc:Choice Requires="p14">
      <p:transition spd="slow" p14:dur="2000" advTm="11273"/>
    </mc:Choice>
    <mc:Fallback xmlns="">
      <p:transition spd="slow" advTm="11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6" name="Rectangle 5"/>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sp>
        <p:nvSpPr>
          <p:cNvPr id="7" name="Rectangle 6"/>
          <p:cNvSpPr/>
          <p:nvPr/>
        </p:nvSpPr>
        <p:spPr>
          <a:xfrm>
            <a:off x="535048" y="3072348"/>
            <a:ext cx="11656952" cy="1569660"/>
          </a:xfrm>
          <a:prstGeom prst="rect">
            <a:avLst/>
          </a:prstGeom>
        </p:spPr>
        <p:txBody>
          <a:bodyPr wrap="square">
            <a:spAutoFit/>
          </a:bodyPr>
          <a:lstStyle/>
          <a:p>
            <a:pPr marL="914400" indent="-914400">
              <a:buFont typeface="+mj-lt"/>
              <a:buAutoNum type="arabicPeriod"/>
            </a:pPr>
            <a:r>
              <a:rPr lang="en-US" sz="4800" dirty="0" smtClean="0">
                <a:latin typeface="+mj-lt"/>
                <a:ea typeface="+mj-ea"/>
                <a:cs typeface="+mj-cs"/>
              </a:rPr>
              <a:t>When an action poses a greater cost to society than to the imposer of the cost.</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87017501"/>
      </p:ext>
    </p:extLst>
  </p:cSld>
  <p:clrMapOvr>
    <a:masterClrMapping/>
  </p:clrMapOvr>
  <mc:AlternateContent xmlns:mc="http://schemas.openxmlformats.org/markup-compatibility/2006" xmlns:p14="http://schemas.microsoft.com/office/powerpoint/2010/main">
    <mc:Choice Requires="p14">
      <p:transition spd="slow" p14:dur="2000" advTm="10028"/>
    </mc:Choice>
    <mc:Fallback xmlns="">
      <p:transition spd="slow" advTm="10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535048" y="3072348"/>
            <a:ext cx="11656952" cy="3785652"/>
          </a:xfrm>
          <a:prstGeom prst="rect">
            <a:avLst/>
          </a:prstGeom>
        </p:spPr>
        <p:txBody>
          <a:bodyPr wrap="square">
            <a:spAutoFit/>
          </a:bodyPr>
          <a:lstStyle/>
          <a:p>
            <a:pPr marL="914400" indent="-914400">
              <a:buFont typeface="+mj-lt"/>
              <a:buAutoNum type="arabicPeriod"/>
            </a:pPr>
            <a:r>
              <a:rPr lang="en-US" sz="4800" dirty="0" smtClean="0">
                <a:latin typeface="+mj-lt"/>
                <a:ea typeface="+mj-ea"/>
                <a:cs typeface="+mj-cs"/>
              </a:rPr>
              <a:t>When an action poses a greater cost to society than to the imposer of the cost.</a:t>
            </a:r>
          </a:p>
          <a:p>
            <a:r>
              <a:rPr lang="en-US" sz="4800" b="1" dirty="0" smtClean="0">
                <a:latin typeface="+mj-lt"/>
                <a:ea typeface="+mj-ea"/>
                <a:cs typeface="+mj-cs"/>
              </a:rPr>
              <a:t>Examples</a:t>
            </a:r>
            <a:r>
              <a:rPr lang="en-US" sz="4800" dirty="0" smtClean="0">
                <a:latin typeface="+mj-lt"/>
                <a:ea typeface="+mj-ea"/>
                <a:cs typeface="+mj-cs"/>
              </a:rPr>
              <a:t>: </a:t>
            </a:r>
          </a:p>
          <a:p>
            <a:pPr marL="685800" indent="-685800">
              <a:buFont typeface="Arial" charset="0"/>
              <a:buChar char="•"/>
            </a:pPr>
            <a:r>
              <a:rPr lang="en-US" sz="4800" dirty="0" smtClean="0">
                <a:latin typeface="+mj-lt"/>
                <a:ea typeface="+mj-ea"/>
                <a:cs typeface="+mj-cs"/>
              </a:rPr>
              <a:t>Pollution</a:t>
            </a:r>
          </a:p>
          <a:p>
            <a:pPr marL="685800" indent="-685800">
              <a:buFont typeface="Arial" charset="0"/>
              <a:buChar char="•"/>
            </a:pPr>
            <a:r>
              <a:rPr lang="en-US" sz="4800" dirty="0" smtClean="0">
                <a:latin typeface="+mj-lt"/>
                <a:ea typeface="+mj-ea"/>
                <a:cs typeface="+mj-cs"/>
              </a:rPr>
              <a:t>Traffic congestion</a:t>
            </a:r>
          </a:p>
        </p:txBody>
      </p:sp>
      <p:sp>
        <p:nvSpPr>
          <p:cNvPr id="11" name="Title 1"/>
          <p:cNvSpPr>
            <a:spLocks noGrp="1"/>
          </p:cNvSpPr>
          <p:nvPr>
            <p:ph type="ctrTitle"/>
          </p:nvPr>
        </p:nvSpPr>
        <p:spPr>
          <a:xfrm>
            <a:off x="0" y="0"/>
            <a:ext cx="12191999" cy="1320800"/>
          </a:xfrm>
        </p:spPr>
        <p:txBody>
          <a:bodyPr>
            <a:normAutofit fontScale="90000"/>
          </a:bodyPr>
          <a:lstStyle/>
          <a:p>
            <a:r>
              <a:rPr lang="en-US"/>
              <a:t>Opposing </a:t>
            </a:r>
            <a:r>
              <a:rPr lang="en-US" smtClean="0"/>
              <a:t>Argument to Shareholder </a:t>
            </a:r>
            <a:r>
              <a:rPr lang="en-US" dirty="0" smtClean="0"/>
              <a:t>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25034296"/>
      </p:ext>
    </p:extLst>
  </p:cSld>
  <p:clrMapOvr>
    <a:masterClrMapping/>
  </p:clrMapOvr>
  <mc:AlternateContent xmlns:mc="http://schemas.openxmlformats.org/markup-compatibility/2006" xmlns:p14="http://schemas.microsoft.com/office/powerpoint/2010/main">
    <mc:Choice Requires="p14">
      <p:transition spd="slow" p14:dur="2000" advTm="26660"/>
    </mc:Choice>
    <mc:Fallback xmlns="">
      <p:transition spd="slow" advTm="26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sp>
        <p:nvSpPr>
          <p:cNvPr id="7" name="Rectangle 6"/>
          <p:cNvSpPr/>
          <p:nvPr/>
        </p:nvSpPr>
        <p:spPr>
          <a:xfrm>
            <a:off x="872246" y="3089072"/>
            <a:ext cx="10447506" cy="830997"/>
          </a:xfrm>
          <a:prstGeom prst="rect">
            <a:avLst/>
          </a:prstGeom>
        </p:spPr>
        <p:txBody>
          <a:bodyPr wrap="square">
            <a:spAutoFit/>
          </a:bodyPr>
          <a:lstStyle/>
          <a:p>
            <a:r>
              <a:rPr lang="en-US" sz="4800" dirty="0" smtClean="0">
                <a:latin typeface="+mj-lt"/>
                <a:ea typeface="+mj-ea"/>
                <a:cs typeface="+mj-cs"/>
              </a:rPr>
              <a:t>2. Asymmetric information</a:t>
            </a:r>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43658513"/>
      </p:ext>
    </p:extLst>
  </p:cSld>
  <p:clrMapOvr>
    <a:masterClrMapping/>
  </p:clrMapOvr>
  <mc:AlternateContent xmlns:mc="http://schemas.openxmlformats.org/markup-compatibility/2006" xmlns:p14="http://schemas.microsoft.com/office/powerpoint/2010/main">
    <mc:Choice Requires="p14">
      <p:transition spd="slow" p14:dur="2000" advTm="7328"/>
    </mc:Choice>
    <mc:Fallback xmlns="">
      <p:transition spd="slow" advTm="7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0" y="0"/>
            <a:ext cx="12191999" cy="1320800"/>
          </a:xfrm>
        </p:spPr>
        <p:txBody>
          <a:bodyPr>
            <a:normAutofit fontScale="90000"/>
          </a:bodyPr>
          <a:lstStyle/>
          <a:p>
            <a:r>
              <a:rPr lang="en-US" dirty="0"/>
              <a:t>Opposing </a:t>
            </a:r>
            <a:r>
              <a:rPr lang="en-US" dirty="0" smtClean="0"/>
              <a:t>Argument to Shareholder Theory</a:t>
            </a:r>
            <a:endParaRPr lang="en-US" dirty="0"/>
          </a:p>
        </p:txBody>
      </p:sp>
      <p:sp>
        <p:nvSpPr>
          <p:cNvPr id="5" name="Rectangle 4"/>
          <p:cNvSpPr/>
          <p:nvPr/>
        </p:nvSpPr>
        <p:spPr>
          <a:xfrm>
            <a:off x="130629" y="1320800"/>
            <a:ext cx="12061370" cy="1569660"/>
          </a:xfrm>
          <a:prstGeom prst="rect">
            <a:avLst/>
          </a:prstGeom>
        </p:spPr>
        <p:txBody>
          <a:bodyPr wrap="square">
            <a:spAutoFit/>
          </a:bodyPr>
          <a:lstStyle/>
          <a:p>
            <a:r>
              <a:rPr lang="en-US" sz="4800" dirty="0">
                <a:latin typeface="+mj-lt"/>
                <a:ea typeface="+mj-ea"/>
                <a:cs typeface="+mj-cs"/>
              </a:rPr>
              <a:t>Kenneth Arrow </a:t>
            </a:r>
            <a:r>
              <a:rPr lang="en-US" sz="4800" dirty="0" smtClean="0">
                <a:latin typeface="+mj-lt"/>
                <a:ea typeface="+mj-ea"/>
                <a:cs typeface="+mj-cs"/>
              </a:rPr>
              <a:t>has 2 effects of maximizing profits that are undesirable to society</a:t>
            </a:r>
          </a:p>
        </p:txBody>
      </p:sp>
      <p:sp>
        <p:nvSpPr>
          <p:cNvPr id="6" name="Rectangle 5"/>
          <p:cNvSpPr/>
          <p:nvPr/>
        </p:nvSpPr>
        <p:spPr>
          <a:xfrm>
            <a:off x="872246" y="3089072"/>
            <a:ext cx="9711448" cy="3785652"/>
          </a:xfrm>
          <a:prstGeom prst="rect">
            <a:avLst/>
          </a:prstGeom>
        </p:spPr>
        <p:txBody>
          <a:bodyPr wrap="square">
            <a:spAutoFit/>
          </a:bodyPr>
          <a:lstStyle/>
          <a:p>
            <a:r>
              <a:rPr lang="en-US" sz="4800" dirty="0" smtClean="0">
                <a:latin typeface="+mj-lt"/>
                <a:ea typeface="+mj-ea"/>
                <a:cs typeface="+mj-cs"/>
              </a:rPr>
              <a:t>2. Asymmetric information</a:t>
            </a:r>
          </a:p>
          <a:p>
            <a:r>
              <a:rPr lang="en-US" sz="4800" b="1" dirty="0" smtClean="0">
                <a:latin typeface="+mj-lt"/>
                <a:ea typeface="+mj-ea"/>
                <a:cs typeface="+mj-cs"/>
              </a:rPr>
              <a:t>Examples</a:t>
            </a:r>
            <a:r>
              <a:rPr lang="en-US" sz="4800" dirty="0" smtClean="0">
                <a:latin typeface="+mj-lt"/>
                <a:ea typeface="+mj-ea"/>
                <a:cs typeface="+mj-cs"/>
              </a:rPr>
              <a:t>:</a:t>
            </a:r>
          </a:p>
          <a:p>
            <a:pPr marL="1143000" lvl="1" indent="-685800">
              <a:buFont typeface="Arial" charset="0"/>
              <a:buChar char="•"/>
            </a:pPr>
            <a:r>
              <a:rPr lang="en-US" sz="4800" dirty="0" smtClean="0">
                <a:latin typeface="+mj-lt"/>
                <a:ea typeface="+mj-ea"/>
                <a:cs typeface="+mj-cs"/>
              </a:rPr>
              <a:t>The car salesperson knows more about the defects of the car than the buyer</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2922230"/>
      </p:ext>
    </p:extLst>
  </p:cSld>
  <p:clrMapOvr>
    <a:masterClrMapping/>
  </p:clrMapOvr>
  <mc:AlternateContent xmlns:mc="http://schemas.openxmlformats.org/markup-compatibility/2006" xmlns:p14="http://schemas.microsoft.com/office/powerpoint/2010/main">
    <mc:Choice Requires="p14">
      <p:transition spd="slow" p14:dur="2000" advTm="18766"/>
    </mc:Choice>
    <mc:Fallback xmlns="">
      <p:transition spd="slow" advTm="18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8047042"/>
      </p:ext>
    </p:extLst>
  </p:cSld>
  <p:clrMapOvr>
    <a:masterClrMapping/>
  </p:clrMapOvr>
  <mc:AlternateContent xmlns:mc="http://schemas.openxmlformats.org/markup-compatibility/2006" xmlns:p14="http://schemas.microsoft.com/office/powerpoint/2010/main">
    <mc:Choice Requires="p14">
      <p:transition spd="slow" p14:dur="2000" advTm="8579"/>
    </mc:Choice>
    <mc:Fallback xmlns="">
      <p:transition spd="slow" advTm="85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08562" y="350196"/>
            <a:ext cx="11361906" cy="114786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mtClean="0"/>
              <a:t>Solutions to Market </a:t>
            </a:r>
            <a:r>
              <a:rPr lang="en-US" dirty="0" smtClean="0"/>
              <a:t>Failures</a:t>
            </a:r>
            <a:endParaRPr lang="en-US" dirty="0"/>
          </a:p>
        </p:txBody>
      </p:sp>
      <p:sp>
        <p:nvSpPr>
          <p:cNvPr id="8" name="Title 1"/>
          <p:cNvSpPr txBox="1">
            <a:spLocks/>
          </p:cNvSpPr>
          <p:nvPr/>
        </p:nvSpPr>
        <p:spPr>
          <a:xfrm>
            <a:off x="1689370" y="1603038"/>
            <a:ext cx="8349574" cy="1342417"/>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buFont typeface="Arial" charset="0"/>
              <a:buChar char="•"/>
            </a:pPr>
            <a:r>
              <a:rPr lang="en-US" dirty="0" smtClean="0"/>
              <a:t>Regulation</a:t>
            </a:r>
          </a:p>
          <a:p>
            <a:pPr marL="857250" indent="-857250" algn="l">
              <a:buFont typeface="Arial" charset="0"/>
              <a:buChar char="•"/>
            </a:pPr>
            <a:r>
              <a:rPr lang="en-US" dirty="0" smtClean="0"/>
              <a:t>Taxes</a:t>
            </a:r>
            <a:endParaRPr lang="en-US"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38364474"/>
      </p:ext>
    </p:extLst>
  </p:cSld>
  <p:clrMapOvr>
    <a:masterClrMapping/>
  </p:clrMapOvr>
  <mc:AlternateContent xmlns:mc="http://schemas.openxmlformats.org/markup-compatibility/2006" xmlns:p14="http://schemas.microsoft.com/office/powerpoint/2010/main">
    <mc:Choice Requires="p14">
      <p:transition spd="slow" p14:dur="2000" advTm="9808"/>
    </mc:Choice>
    <mc:Fallback xmlns="">
      <p:transition spd="slow" advTm="9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430</TotalTime>
  <Words>605</Words>
  <Application>Microsoft Macintosh PowerPoint</Application>
  <PresentationFormat>Widescreen</PresentationFormat>
  <Paragraphs>85</Paragraphs>
  <Slides>17</Slides>
  <Notes>17</Notes>
  <HiddenSlides>0</HiddenSlides>
  <MMClips>17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vt:lpstr>
      <vt:lpstr>Calibri Light</vt:lpstr>
      <vt:lpstr>Arial</vt:lpstr>
      <vt:lpstr>Office Theme</vt:lpstr>
      <vt:lpstr>Critics of Shareholder Theory</vt:lpstr>
      <vt:lpstr>Opposing Argument to Shareholder Theory</vt:lpstr>
      <vt:lpstr>Opposing Argument to Shareholder Theory</vt:lpstr>
      <vt:lpstr>Opposing Argument to Shareholder Theory</vt:lpstr>
      <vt:lpstr>Opposing Argument to Shareholder Theory</vt:lpstr>
      <vt:lpstr>Opposing Argument to Shareholder Theory</vt:lpstr>
      <vt:lpstr>Opposing Argument to Shareholder Theory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Entrepreneurship</dc:title>
  <dc:creator>Winkelman, Tanner J. (S&amp;T-Student)</dc:creator>
  <cp:lastModifiedBy>Winkelman, Tanner J. (S&amp;T-Student)</cp:lastModifiedBy>
  <cp:revision>73</cp:revision>
  <dcterms:created xsi:type="dcterms:W3CDTF">2018-10-07T18:52:30Z</dcterms:created>
  <dcterms:modified xsi:type="dcterms:W3CDTF">2018-11-03T20:21:39Z</dcterms:modified>
</cp:coreProperties>
</file>

<file path=docProps/thumbnail.jpeg>
</file>